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5"/>
  </p:notesMasterIdLst>
  <p:handoutMasterIdLst>
    <p:handoutMasterId r:id="rId26"/>
  </p:handoutMasterIdLst>
  <p:sldIdLst>
    <p:sldId id="283" r:id="rId2"/>
    <p:sldId id="287" r:id="rId3"/>
    <p:sldId id="284" r:id="rId4"/>
    <p:sldId id="286" r:id="rId5"/>
    <p:sldId id="276" r:id="rId6"/>
    <p:sldId id="277" r:id="rId7"/>
    <p:sldId id="278" r:id="rId8"/>
    <p:sldId id="266" r:id="rId9"/>
    <p:sldId id="279" r:id="rId10"/>
    <p:sldId id="273" r:id="rId11"/>
    <p:sldId id="257" r:id="rId12"/>
    <p:sldId id="268" r:id="rId13"/>
    <p:sldId id="258" r:id="rId14"/>
    <p:sldId id="272" r:id="rId15"/>
    <p:sldId id="285" r:id="rId16"/>
    <p:sldId id="263" r:id="rId17"/>
    <p:sldId id="271" r:id="rId18"/>
    <p:sldId id="264" r:id="rId19"/>
    <p:sldId id="275" r:id="rId20"/>
    <p:sldId id="281" r:id="rId21"/>
    <p:sldId id="280" r:id="rId22"/>
    <p:sldId id="282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F87D409-7E3F-4FCE-95ED-5D562EE6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8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D351009-FC43-493F-BA80-23A86EF78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4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E6DC4F-4D2B-4CD3-8F49-EF009BBFC80C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295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EBD304-B0C4-4BF4-83C8-52F0CA47B7FA}" type="slidenum">
              <a:rPr lang="en-US"/>
              <a:pPr/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891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120BC8-2FA5-467B-838B-6D7C1AA53AA6}" type="slidenum">
              <a:rPr lang="en-US"/>
              <a:pPr/>
              <a:t>10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747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683329-5B60-4A16-A92C-1F1B6741C862}" type="slidenum">
              <a:rPr lang="en-US"/>
              <a:pPr/>
              <a:t>11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103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662248-AF88-47DA-8149-05F075888E01}" type="slidenum">
              <a:rPr lang="en-US"/>
              <a:pPr/>
              <a:t>12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63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58D292-9F31-4244-B81A-FBE6DA8A22E5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300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8EBE6A-790B-4AB2-A19F-1FD9AF88359D}" type="slidenum">
              <a:rPr lang="en-US"/>
              <a:pPr/>
              <a:t>14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61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8EBE6A-790B-4AB2-A19F-1FD9AF88359D}" type="slidenum">
              <a:rPr lang="en-US"/>
              <a:pPr/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524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3112CF-2CE9-4178-80C3-9AEE094C4F6F}" type="slidenum">
              <a:rPr lang="en-US"/>
              <a:pPr/>
              <a:t>16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47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BEE92F-78F6-4445-B894-11C2DFA89B34}" type="slidenum">
              <a:rPr lang="en-US"/>
              <a:pPr/>
              <a:t>17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121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BC68-DE39-4A9F-B495-9333A9897F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341EF-D704-4DE7-82CE-BFB4A1FC1F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F52F4-CEC7-461F-B4AF-0272ADF1A1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892FA-37AC-4CC3-9F61-89C95922C3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84DC9-2855-4D52-A72B-5A8D928C1C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D09F-A3D7-4037-BF81-B4369B0290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22766-50B9-464A-A589-6F8F155DB1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0E5A-C60D-445E-BE3A-1643E78D6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71788-292B-4F00-AE4D-28F8EA556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294AC-E1B7-4FCD-A4D1-806254F5F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B0DE4A5-58B9-4207-B186-BC0544E3DD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B4D8E7A-DDBE-4D88-BE7A-B7229547D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boratory_equipme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048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Pond Water</a:t>
            </a:r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7188" y="5791200"/>
            <a:ext cx="3813175" cy="546160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 smtClean="0">
                <a:latin typeface="Comic Sans MS" panose="030F0702030302020204" pitchFamily="66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100" b="1" i="1" dirty="0" smtClean="0">
                <a:latin typeface="Comic Sans MS" panose="030F0702030302020204" pitchFamily="66" charset="0"/>
              </a:rPr>
              <a:t> </a:t>
            </a:r>
            <a:endParaRPr lang="en-US" altLang="en-US" sz="2100" b="1" i="1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Picture 2" descr="Image result for pond water under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84995"/>
            <a:ext cx="3124200" cy="40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97188" y="90015"/>
            <a:ext cx="3889612" cy="1143000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latin typeface="Comic Sans MS" panose="030F0702030302020204" pitchFamily="66" charset="0"/>
              </a:rPr>
              <a:t>Pond Water seen under a microscope.</a:t>
            </a:r>
            <a:endParaRPr lang="en-US" alt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24" y="4064687"/>
            <a:ext cx="4701700" cy="26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24" y="1398165"/>
            <a:ext cx="4701700" cy="26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2438400"/>
            <a:ext cx="6324600" cy="1965325"/>
          </a:xfrm>
        </p:spPr>
        <p:txBody>
          <a:bodyPr/>
          <a:lstStyle/>
          <a:p>
            <a:pPr eaLnBrk="1" hangingPunct="1"/>
            <a:r>
              <a:rPr lang="en-US" sz="5400" smtClean="0"/>
              <a:t>Unicellular </a:t>
            </a:r>
            <a:br>
              <a:rPr lang="en-US" sz="5400" smtClean="0"/>
            </a:br>
            <a:r>
              <a:rPr lang="en-US" sz="5400" smtClean="0"/>
              <a:t>Organisms</a:t>
            </a:r>
          </a:p>
        </p:txBody>
      </p:sp>
    </p:spTree>
  </p:cSld>
  <p:clrMapOvr>
    <a:masterClrMapping/>
  </p:clrMapOvr>
  <p:transition advTm="3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Unicellular Organisms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Definition:</a:t>
            </a:r>
          </a:p>
          <a:p>
            <a:pPr lvl="1" eaLnBrk="1" hangingPunct="1">
              <a:buFontTx/>
              <a:buNone/>
            </a:pPr>
            <a:r>
              <a:rPr lang="en-US" sz="3200" b="1" dirty="0" smtClean="0"/>
              <a:t>Unicellular organism</a:t>
            </a:r>
            <a:r>
              <a:rPr lang="en-US" sz="3200" dirty="0" smtClean="0"/>
              <a:t> </a:t>
            </a:r>
            <a:r>
              <a:rPr lang="en-US" dirty="0" smtClean="0"/>
              <a:t>– an organism made of only one cell</a:t>
            </a:r>
          </a:p>
          <a:p>
            <a:pPr lvl="1" eaLnBrk="1" hangingPunct="1"/>
            <a:r>
              <a:rPr lang="en-US" dirty="0" err="1" smtClean="0"/>
              <a:t>Uni</a:t>
            </a:r>
            <a:r>
              <a:rPr lang="en-US" dirty="0" smtClean="0"/>
              <a:t> – means “</a:t>
            </a:r>
            <a:r>
              <a:rPr lang="en-US" u="sng" dirty="0" smtClean="0"/>
              <a:t>one</a:t>
            </a:r>
            <a:r>
              <a:rPr lang="en-US" dirty="0" smtClean="0"/>
              <a:t>”.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Information</a:t>
            </a:r>
            <a:r>
              <a:rPr lang="en-US" dirty="0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These organism are very small and </a:t>
            </a:r>
            <a:r>
              <a:rPr lang="en-US" b="1" dirty="0" smtClean="0"/>
              <a:t>need</a:t>
            </a:r>
            <a:r>
              <a:rPr lang="en-US" dirty="0" smtClean="0"/>
              <a:t> to be seen with a microscope.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These organisms CANNOT be seen with the naked eye</a:t>
            </a:r>
            <a:r>
              <a:rPr lang="en-US" dirty="0" smtClean="0"/>
              <a:t>.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Some</a:t>
            </a:r>
            <a:r>
              <a:rPr lang="en-US" dirty="0" smtClean="0"/>
              <a:t> are found on materials and surface areas.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Others are found in water. </a:t>
            </a:r>
            <a:endParaRPr lang="en-US" dirty="0" smtClean="0"/>
          </a:p>
        </p:txBody>
      </p:sp>
    </p:spTree>
  </p:cSld>
  <p:clrMapOvr>
    <a:masterClrMapping/>
  </p:clrMapOvr>
  <p:transition advTm="12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Unicellular:</a:t>
            </a:r>
            <a:br>
              <a:rPr lang="en-US" smtClean="0"/>
            </a:br>
            <a:r>
              <a:rPr lang="en-US" smtClean="0"/>
              <a:t>Common Names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Micro</a:t>
            </a:r>
            <a:r>
              <a:rPr lang="en-US" dirty="0" smtClean="0"/>
              <a:t>scopic Organisms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Micro</a:t>
            </a:r>
            <a:r>
              <a:rPr lang="en-US" dirty="0" smtClean="0"/>
              <a:t>organisms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Really small</a:t>
            </a:r>
            <a:r>
              <a:rPr lang="en-US" dirty="0" smtClean="0"/>
              <a:t> living things</a:t>
            </a:r>
          </a:p>
        </p:txBody>
      </p:sp>
    </p:spTree>
  </p:cSld>
  <p:clrMapOvr>
    <a:masterClrMapping/>
  </p:clrMapOvr>
  <p:transition advTm="64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Examples of </a:t>
            </a:r>
            <a:br>
              <a:rPr lang="en-US" smtClean="0"/>
            </a:br>
            <a:r>
              <a:rPr lang="en-US" smtClean="0"/>
              <a:t>Unicellular Organisms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209800"/>
            <a:ext cx="3814763" cy="3810000"/>
          </a:xfrm>
        </p:spPr>
        <p:txBody>
          <a:bodyPr/>
          <a:lstStyle/>
          <a:p>
            <a:pPr eaLnBrk="1" hangingPunct="1"/>
            <a:r>
              <a:rPr lang="en-US" dirty="0" smtClean="0"/>
              <a:t>Amoeba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Bacteria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Unicellular algae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209800"/>
            <a:ext cx="3814762" cy="3810000"/>
          </a:xfrm>
        </p:spPr>
        <p:txBody>
          <a:bodyPr/>
          <a:lstStyle/>
          <a:p>
            <a:pPr eaLnBrk="1" hangingPunct="1"/>
            <a:r>
              <a:rPr lang="en-US" dirty="0" smtClean="0"/>
              <a:t>Unicellular fungi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Unicellular  yeasts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Paramecium</a:t>
            </a:r>
            <a:endParaRPr lang="en-US" dirty="0" smtClean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26769"/>
            <a:ext cx="1752600" cy="13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thecompletepatient.com/sites/default/files/bigstockphoto_Coli_Bacteria_1490456.jpg?__SQUARESPACE_CACHEVERSION=11912042244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75864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1.bp.blogspot.com/-2Fj9USdJ-Ok/Tca1nx5x_oI/AAAAAAAACNY/Z_XxGGMp46k/s1600/YeastCel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16715"/>
            <a:ext cx="1219200" cy="11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amoe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971835"/>
            <a:ext cx="1371600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44774"/>
            <a:ext cx="1485899" cy="11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icellular fung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41" y="1902488"/>
            <a:ext cx="1480659" cy="8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964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-304800"/>
            <a:ext cx="6248400" cy="1905000"/>
          </a:xfrm>
        </p:spPr>
        <p:txBody>
          <a:bodyPr/>
          <a:lstStyle/>
          <a:p>
            <a:pPr eaLnBrk="1" hangingPunct="1"/>
            <a:r>
              <a:rPr lang="en-US" sz="5400" dirty="0" smtClean="0"/>
              <a:t>Unicellular Organisms</a:t>
            </a:r>
            <a:br>
              <a:rPr lang="en-US" sz="5400" dirty="0" smtClean="0"/>
            </a:br>
            <a:endParaRPr lang="en-US" sz="5400" dirty="0" smtClean="0"/>
          </a:p>
        </p:txBody>
      </p:sp>
      <p:pic>
        <p:nvPicPr>
          <p:cNvPr id="4098" name="Picture 2" descr="Image result for protoz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1600200"/>
            <a:ext cx="7086600" cy="762000"/>
          </a:xfrm>
          <a:prstGeom prst="rect">
            <a:avLst/>
          </a:prstGeom>
        </p:spPr>
        <p:txBody>
          <a:bodyPr vert="horz" lIns="0" tIns="45720" rIns="0" bIns="0" anchor="b">
            <a:normAutofit fontScale="4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 smtClean="0"/>
              <a:t>Ways that protozoa move: </a:t>
            </a:r>
            <a:br>
              <a:rPr lang="en-US" sz="5400" dirty="0" smtClean="0"/>
            </a:br>
            <a:endParaRPr lang="en-US" sz="5400" dirty="0" smtClean="0"/>
          </a:p>
        </p:txBody>
      </p:sp>
    </p:spTree>
  </p:cSld>
  <p:clrMapOvr>
    <a:masterClrMapping/>
  </p:clrMapOvr>
  <p:transition advTm="3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2209800"/>
            <a:ext cx="6248400" cy="2667000"/>
          </a:xfrm>
        </p:spPr>
        <p:txBody>
          <a:bodyPr/>
          <a:lstStyle/>
          <a:p>
            <a:pPr eaLnBrk="1" hangingPunct="1"/>
            <a:r>
              <a:rPr lang="en-US" sz="5400" smtClean="0"/>
              <a:t>Multicellular </a:t>
            </a:r>
            <a:br>
              <a:rPr lang="en-US" sz="5400" smtClean="0"/>
            </a:br>
            <a:r>
              <a:rPr lang="en-US" sz="5400" smtClean="0"/>
              <a:t>Organisms</a:t>
            </a:r>
          </a:p>
        </p:txBody>
      </p:sp>
    </p:spTree>
    <p:extLst>
      <p:ext uri="{BB962C8B-B14F-4D97-AF65-F5344CB8AC3E}">
        <p14:creationId xmlns:p14="http://schemas.microsoft.com/office/powerpoint/2010/main" val="3831496139"/>
      </p:ext>
    </p:extLst>
  </p:cSld>
  <p:clrMapOvr>
    <a:masterClrMapping/>
  </p:clrMapOvr>
  <p:transition advTm="3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Multicellular Organisms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Definition:</a:t>
            </a:r>
          </a:p>
          <a:p>
            <a:pPr lvl="1" eaLnBrk="1" hangingPunct="1">
              <a:buFontTx/>
              <a:buNone/>
            </a:pPr>
            <a:r>
              <a:rPr lang="en-US" sz="3600" b="1" u="sng" dirty="0" smtClean="0"/>
              <a:t>Multicellular organism </a:t>
            </a:r>
            <a:r>
              <a:rPr lang="en-US" dirty="0" smtClean="0"/>
              <a:t>– an organism made of two or more cells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Information:</a:t>
            </a:r>
          </a:p>
          <a:p>
            <a:pPr lvl="1" eaLnBrk="1" hangingPunct="1">
              <a:buFont typeface="Wingdings" pitchFamily="1" charset="2"/>
              <a:buChar char="v"/>
            </a:pPr>
            <a:r>
              <a:rPr lang="en-US" dirty="0" smtClean="0"/>
              <a:t>These organisms </a:t>
            </a:r>
            <a:r>
              <a:rPr lang="en-US" b="1" dirty="0" smtClean="0"/>
              <a:t>are able</a:t>
            </a:r>
            <a:r>
              <a:rPr lang="en-US" dirty="0" smtClean="0"/>
              <a:t> to be seen with the naked </a:t>
            </a:r>
            <a:r>
              <a:rPr lang="en-US" dirty="0" smtClean="0"/>
              <a:t>eye (without a microscope).</a:t>
            </a:r>
            <a:endParaRPr lang="en-US" dirty="0" smtClean="0"/>
          </a:p>
          <a:p>
            <a:pPr lvl="1" eaLnBrk="1" hangingPunct="1">
              <a:buFont typeface="Wingdings" pitchFamily="1" charset="2"/>
              <a:buChar char="v"/>
            </a:pPr>
            <a:r>
              <a:rPr lang="en-US" dirty="0" smtClean="0"/>
              <a:t>These organisms </a:t>
            </a:r>
            <a:r>
              <a:rPr lang="en-US" b="1" dirty="0" smtClean="0"/>
              <a:t>need all parts</a:t>
            </a:r>
            <a:r>
              <a:rPr lang="en-US" dirty="0" smtClean="0"/>
              <a:t> of itself </a:t>
            </a:r>
            <a:r>
              <a:rPr lang="en-US" b="1" dirty="0" smtClean="0"/>
              <a:t>to survive</a:t>
            </a:r>
            <a:r>
              <a:rPr lang="en-US" dirty="0" smtClean="0"/>
              <a:t>.</a:t>
            </a:r>
          </a:p>
          <a:p>
            <a:pPr lvl="1" eaLnBrk="1" hangingPunct="1">
              <a:buFont typeface="Wingdings" pitchFamily="1" charset="2"/>
              <a:buChar char="v"/>
            </a:pPr>
            <a:r>
              <a:rPr lang="en-US" dirty="0" smtClean="0"/>
              <a:t>We are multicellular organisms. </a:t>
            </a:r>
            <a:endParaRPr lang="en-US" dirty="0" smtClean="0"/>
          </a:p>
        </p:txBody>
      </p:sp>
    </p:spTree>
  </p:cSld>
  <p:clrMapOvr>
    <a:masterClrMapping/>
  </p:clrMapOvr>
  <p:transition advTm="989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Names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Many – celled organisms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Eukaryotic organisms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Mammals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Birds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Reptile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Fish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Many others…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you can SEE an organism, it is multicellular</a:t>
            </a:r>
          </a:p>
        </p:txBody>
      </p:sp>
    </p:spTree>
  </p:cSld>
  <p:clrMapOvr>
    <a:masterClrMapping/>
  </p:clrMapOvr>
  <p:transition advTm="584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Examples of Multicellular Organisms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209800"/>
            <a:ext cx="3814763" cy="3810000"/>
          </a:xfrm>
        </p:spPr>
        <p:txBody>
          <a:bodyPr/>
          <a:lstStyle/>
          <a:p>
            <a:pPr eaLnBrk="1" hangingPunct="1"/>
            <a:r>
              <a:rPr lang="en-US" smtClean="0"/>
              <a:t>Humans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Cats	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Dogs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Insects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2209800"/>
            <a:ext cx="4038600" cy="4038600"/>
          </a:xfrm>
        </p:spPr>
        <p:txBody>
          <a:bodyPr/>
          <a:lstStyle/>
          <a:p>
            <a:pPr eaLnBrk="1" hangingPunct="1"/>
            <a:r>
              <a:rPr lang="en-US" smtClean="0"/>
              <a:t>Birds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Flowers	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Mold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Trees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Picture 11" descr="cory-kit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3200"/>
            <a:ext cx="120401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4" descr="peachr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4200"/>
            <a:ext cx="18535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6" descr="hummingbi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1698649" cy="14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3" descr="pugg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3276" y="4380848"/>
            <a:ext cx="1173163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 descr="horse-and-little-hor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64" y="4724400"/>
            <a:ext cx="2740736" cy="20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1" descr="black-sw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93" y="80923"/>
            <a:ext cx="2028207" cy="176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844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Questions: (Answer on the next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638800" cy="443484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1. </a:t>
            </a:r>
            <a:r>
              <a:rPr lang="en-US" sz="4000" dirty="0" smtClean="0"/>
              <a:t>What </a:t>
            </a:r>
            <a:r>
              <a:rPr lang="en-US" sz="4000" dirty="0" smtClean="0"/>
              <a:t>type of organism is a hamster?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Multicellular</a:t>
            </a:r>
          </a:p>
          <a:p>
            <a:pPr marL="514350" indent="-514350">
              <a:buAutoNum type="alphaLcPeriod"/>
            </a:pPr>
            <a:r>
              <a:rPr lang="en-US" dirty="0" smtClean="0"/>
              <a:t>Unicellular</a:t>
            </a:r>
          </a:p>
          <a:p>
            <a:pPr marL="514350" indent="-514350">
              <a:buAutoNum type="alphaLcPeriod"/>
            </a:pPr>
            <a:r>
              <a:rPr lang="en-US" dirty="0" smtClean="0"/>
              <a:t>Both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102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Your Objective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012" y="921978"/>
            <a:ext cx="8679976" cy="5281612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>
                <a:latin typeface="Comic Sans MS" panose="030F0702030302020204" pitchFamily="66" charset="0"/>
              </a:rPr>
              <a:t>1. You will understand that  </a:t>
            </a:r>
            <a:r>
              <a:rPr lang="en-US" altLang="en-US" b="1" u="sng" dirty="0" smtClean="0">
                <a:latin typeface="Comic Sans MS" panose="030F0702030302020204" pitchFamily="66" charset="0"/>
              </a:rPr>
              <a:t>organisms</a:t>
            </a:r>
            <a:r>
              <a:rPr lang="en-US" altLang="en-US" dirty="0" smtClean="0">
                <a:latin typeface="Comic Sans MS" panose="030F0702030302020204" pitchFamily="66" charset="0"/>
              </a:rPr>
              <a:t> are composed of one or more </a:t>
            </a:r>
            <a:r>
              <a:rPr lang="en-US" altLang="en-US" b="1" u="sng" dirty="0" smtClean="0">
                <a:latin typeface="Comic Sans MS" panose="030F0702030302020204" pitchFamily="66" charset="0"/>
              </a:rPr>
              <a:t>cells</a:t>
            </a:r>
            <a:r>
              <a:rPr lang="en-US" altLang="en-US" dirty="0" smtClean="0">
                <a:latin typeface="Comic Sans MS" panose="030F0702030302020204" pitchFamily="66" charset="0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>
                <a:latin typeface="Comic Sans MS" panose="030F0702030302020204" pitchFamily="66" charset="0"/>
              </a:rPr>
              <a:t>2. You will </a:t>
            </a:r>
            <a:r>
              <a:rPr lang="en-US" altLang="en-US" dirty="0" smtClean="0">
                <a:latin typeface="Comic Sans MS" panose="030F0702030302020204" pitchFamily="66" charset="0"/>
              </a:rPr>
              <a:t>identify the basic characteristics of organisms: </a:t>
            </a:r>
          </a:p>
          <a:p>
            <a:pPr marL="514350" indent="-514350" eaLnBrk="1" hangingPunct="1">
              <a:buAutoNum type="alphaLcPeriod"/>
              <a:defRPr/>
            </a:pPr>
            <a:r>
              <a:rPr lang="en-US" altLang="en-US" b="1" u="sng" dirty="0" smtClean="0">
                <a:latin typeface="Comic Sans MS" panose="030F0702030302020204" pitchFamily="66" charset="0"/>
              </a:rPr>
              <a:t>unicellular organisms</a:t>
            </a:r>
          </a:p>
          <a:p>
            <a:pPr marL="0" indent="0" eaLnBrk="1" hangingPunct="1">
              <a:buNone/>
              <a:defRPr/>
            </a:pPr>
            <a:endParaRPr lang="en-US" altLang="en-US" b="1" u="sng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  <a:defRPr/>
            </a:pPr>
            <a:endParaRPr lang="en-US" altLang="en-US" dirty="0">
              <a:latin typeface="Comic Sans MS" panose="030F0702030302020204" pitchFamily="66" charset="0"/>
            </a:endParaRPr>
          </a:p>
          <a:p>
            <a:pPr marL="514350" indent="-514350" eaLnBrk="1" hangingPunct="1">
              <a:buAutoNum type="alphaLcPeriod" startAt="2"/>
              <a:defRPr/>
            </a:pPr>
            <a:r>
              <a:rPr lang="en-US" altLang="en-US" b="1" u="sng" dirty="0" smtClean="0">
                <a:latin typeface="Comic Sans MS" panose="030F0702030302020204" pitchFamily="66" charset="0"/>
              </a:rPr>
              <a:t>multicellular organisms</a:t>
            </a:r>
          </a:p>
          <a:p>
            <a:pPr marL="0" indent="0" eaLnBrk="1" hangingPunct="1">
              <a:buNone/>
              <a:defRPr/>
            </a:pPr>
            <a:endParaRPr lang="en-US" altLang="en-US" b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  <a:defRPr/>
            </a:pPr>
            <a:endParaRPr lang="en-US" altLang="en-US" b="1" u="sng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  <a:defRPr/>
            </a:pPr>
            <a:endParaRPr lang="en-US" altLang="en-US" b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  <a:defRPr/>
            </a:pPr>
            <a:endParaRPr lang="en-US" altLang="en-US" b="1" u="sng" dirty="0" smtClean="0">
              <a:latin typeface="Comic Sans MS" panose="030F0702030302020204" pitchFamily="66" charset="0"/>
            </a:endParaRPr>
          </a:p>
          <a:p>
            <a:pPr marL="514350" indent="-514350" eaLnBrk="1" hangingPunct="1">
              <a:buAutoNum type="arabicPeriod" startAt="3"/>
              <a:defRPr/>
            </a:pPr>
            <a:r>
              <a:rPr lang="en-US" altLang="en-US" b="1" u="sng" dirty="0" smtClean="0">
                <a:latin typeface="Comic Sans MS" panose="030F0702030302020204" pitchFamily="66" charset="0"/>
              </a:rPr>
              <a:t>How will you achieve your objective?</a:t>
            </a:r>
          </a:p>
          <a:p>
            <a:pPr marL="0" indent="0" eaLnBrk="1" hangingPunct="1">
              <a:buNone/>
              <a:defRPr/>
            </a:pPr>
            <a:r>
              <a:rPr lang="en-US" altLang="en-US" b="1" dirty="0" smtClean="0">
                <a:latin typeface="Comic Sans MS" panose="030F0702030302020204" pitchFamily="66" charset="0"/>
              </a:rPr>
              <a:t>    </a:t>
            </a:r>
            <a:r>
              <a:rPr lang="en-US" altLang="en-US" sz="2100" b="1" dirty="0" smtClean="0">
                <a:latin typeface="Comic Sans MS" panose="030F0702030302020204" pitchFamily="66" charset="0"/>
              </a:rPr>
              <a:t>You will read the </a:t>
            </a:r>
            <a:r>
              <a:rPr lang="en-US" altLang="en-US" sz="2100" b="1" dirty="0" err="1" smtClean="0">
                <a:latin typeface="Comic Sans MS" panose="030F0702030302020204" pitchFamily="66" charset="0"/>
              </a:rPr>
              <a:t>powerpoint</a:t>
            </a:r>
            <a:r>
              <a:rPr lang="en-US" altLang="en-US" sz="2100" b="1" dirty="0" smtClean="0">
                <a:latin typeface="Comic Sans MS" panose="030F0702030302020204" pitchFamily="66" charset="0"/>
              </a:rPr>
              <a:t> </a:t>
            </a:r>
            <a:r>
              <a:rPr lang="en-US" altLang="en-US" sz="2100" b="1" i="1" dirty="0" smtClean="0">
                <a:latin typeface="Comic Sans MS" panose="030F0702030302020204" pitchFamily="66" charset="0"/>
              </a:rPr>
              <a:t>and complete a Venn Diagram. </a:t>
            </a:r>
            <a:endParaRPr lang="en-US" altLang="en-US" sz="2100" b="1" i="1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amo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67" y="3039722"/>
            <a:ext cx="1371600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ummingbi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58012"/>
            <a:ext cx="1165267" cy="10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8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Questions: </a:t>
            </a:r>
            <a:r>
              <a:rPr lang="en-US" u="sng" dirty="0" smtClean="0"/>
              <a:t>Answer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What </a:t>
            </a:r>
            <a:r>
              <a:rPr lang="en-US" sz="3600" dirty="0" smtClean="0"/>
              <a:t>type of organism is a hamster?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Multicellular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indefinite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Questions (answers on the next page)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2700" y="1855049"/>
            <a:ext cx="6057900" cy="443484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2. </a:t>
            </a:r>
            <a:r>
              <a:rPr lang="en-US" sz="3600" dirty="0" smtClean="0"/>
              <a:t>What </a:t>
            </a:r>
            <a:r>
              <a:rPr lang="en-US" sz="3600" dirty="0" smtClean="0"/>
              <a:t>is a </a:t>
            </a:r>
            <a:r>
              <a:rPr lang="en-US" sz="3600" u="sng" dirty="0" smtClean="0"/>
              <a:t>unicellular </a:t>
            </a:r>
            <a:r>
              <a:rPr lang="en-US" sz="3600" dirty="0" smtClean="0"/>
              <a:t>organism?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a.  </a:t>
            </a:r>
            <a:r>
              <a:rPr lang="en-US" dirty="0" smtClean="0"/>
              <a:t>An </a:t>
            </a:r>
            <a:r>
              <a:rPr lang="en-US" dirty="0" smtClean="0"/>
              <a:t>organism that has only one cell.</a:t>
            </a:r>
            <a:endParaRPr lang="en-US" dirty="0" smtClean="0"/>
          </a:p>
          <a:p>
            <a:pPr marL="514350" indent="-514350">
              <a:buAutoNum type="alphaLcPeriod" startAt="2"/>
            </a:pPr>
            <a:r>
              <a:rPr lang="en-US" dirty="0" smtClean="0"/>
              <a:t>An </a:t>
            </a:r>
            <a:r>
              <a:rPr lang="en-US" dirty="0" smtClean="0"/>
              <a:t>organism that requires a microscope to view it</a:t>
            </a:r>
            <a:r>
              <a:rPr lang="en-US" dirty="0" smtClean="0"/>
              <a:t>.</a:t>
            </a:r>
          </a:p>
          <a:p>
            <a:pPr marL="514350" indent="-514350">
              <a:buAutoNum type="alphaLcPeriod" startAt="2"/>
            </a:pPr>
            <a:r>
              <a:rPr lang="en-US" dirty="0" smtClean="0"/>
              <a:t>An amoeba is unicellular. </a:t>
            </a:r>
          </a:p>
          <a:p>
            <a:pPr marL="514350" indent="-514350">
              <a:buAutoNum type="alphaLcPeriod" startAt="2"/>
            </a:pPr>
            <a:r>
              <a:rPr lang="en-US" dirty="0" smtClean="0"/>
              <a:t>All of the above.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Questions: Answer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2700" y="1847088"/>
            <a:ext cx="53721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2. What </a:t>
            </a:r>
            <a:r>
              <a:rPr lang="en-US" sz="4000" dirty="0" smtClean="0"/>
              <a:t>is a unicellular organism?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d. </a:t>
            </a:r>
            <a:r>
              <a:rPr lang="en-US" b="1" dirty="0" smtClean="0"/>
              <a:t>All of the above.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Interesting Information </a:t>
            </a:r>
            <a:r>
              <a:rPr lang="en-US" dirty="0" smtClean="0"/>
              <a:t>Compare/Contrast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Unicellular Organisms – (one celled) organisms are good models for membrane transport, because they need to perform MANY functions with one cell, rather than many types of cells.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Multicellular </a:t>
            </a:r>
            <a:r>
              <a:rPr lang="en-US" dirty="0" smtClean="0"/>
              <a:t>organisms-  organisms </a:t>
            </a:r>
            <a:r>
              <a:rPr lang="en-US" dirty="0"/>
              <a:t>that consist of more than one cell, in contrast to single-celled organisms. To form a multicellular organism, these cells need to identify and attach to the other cells.</a:t>
            </a:r>
          </a:p>
        </p:txBody>
      </p:sp>
    </p:spTree>
    <p:extLst>
      <p:ext uri="{BB962C8B-B14F-4D97-AF65-F5344CB8AC3E}">
        <p14:creationId xmlns:p14="http://schemas.microsoft.com/office/powerpoint/2010/main" val="35702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0848" y="79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Today’s Assignment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382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 smtClean="0">
                <a:latin typeface="Comic Sans MS" panose="030F0702030302020204" pitchFamily="66" charset="0"/>
              </a:rPr>
              <a:t>Today you will </a:t>
            </a:r>
            <a:r>
              <a:rPr lang="en-US" altLang="en-US" dirty="0" smtClean="0">
                <a:latin typeface="Comic Sans MS" panose="030F0702030302020204" pitchFamily="66" charset="0"/>
              </a:rPr>
              <a:t>complete and turn in: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dirty="0" smtClean="0">
                <a:latin typeface="Comic Sans MS" panose="030F0702030302020204" pitchFamily="66" charset="0"/>
              </a:rPr>
              <a:t>1. Complete </a:t>
            </a:r>
            <a:r>
              <a:rPr lang="en-US" altLang="en-US" dirty="0" smtClean="0">
                <a:latin typeface="Comic Sans MS" panose="030F0702030302020204" pitchFamily="66" charset="0"/>
              </a:rPr>
              <a:t>a Venn diagram on your paper.  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>
                <a:latin typeface="Comic Sans MS" panose="030F0702030302020204" pitchFamily="66" charset="0"/>
              </a:rPr>
              <a:t>    comparing and contrasting 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dirty="0" smtClean="0">
                <a:latin typeface="Comic Sans MS" panose="030F0702030302020204" pitchFamily="66" charset="0"/>
              </a:rPr>
              <a:t>   </a:t>
            </a:r>
            <a:r>
              <a:rPr lang="en-US" altLang="en-US" b="1" u="sng" dirty="0" smtClean="0">
                <a:latin typeface="Comic Sans MS" panose="030F0702030302020204" pitchFamily="66" charset="0"/>
              </a:rPr>
              <a:t>unicellular</a:t>
            </a:r>
            <a:r>
              <a:rPr lang="en-US" altLang="en-US" dirty="0" smtClean="0">
                <a:latin typeface="Comic Sans MS" panose="030F0702030302020204" pitchFamily="66" charset="0"/>
              </a:rPr>
              <a:t> and </a:t>
            </a:r>
            <a:r>
              <a:rPr lang="en-US" altLang="en-US" b="1" u="sng" dirty="0" smtClean="0">
                <a:latin typeface="Comic Sans MS" panose="030F0702030302020204" pitchFamily="66" charset="0"/>
              </a:rPr>
              <a:t>multicellular </a:t>
            </a:r>
            <a:r>
              <a:rPr lang="en-US" altLang="en-US" b="1" u="sng" dirty="0" smtClean="0">
                <a:latin typeface="Comic Sans MS" panose="030F0702030302020204" pitchFamily="66" charset="0"/>
              </a:rPr>
              <a:t>organisms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b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u="sng" dirty="0" smtClean="0">
                <a:latin typeface="Comic Sans MS" panose="030F0702030302020204" pitchFamily="66" charset="0"/>
              </a:rPr>
              <a:t>LOOK AT THE NEXT PAGE TO DRAW YOUR VENN DIAGRAM&gt; </a:t>
            </a:r>
            <a:endParaRPr lang="en-US" altLang="en-US" b="1" u="sng" dirty="0" smtClean="0">
              <a:latin typeface="Comic Sans MS" panose="030F0702030302020204" pitchFamily="66" charset="0"/>
            </a:endParaRPr>
          </a:p>
        </p:txBody>
      </p:sp>
      <p:pic>
        <p:nvPicPr>
          <p:cNvPr id="4100" name="Picture 4" descr="j02338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5486400"/>
            <a:ext cx="280511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5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650" y="1066800"/>
            <a:ext cx="8547100" cy="59436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47800" y="1805343"/>
            <a:ext cx="2133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Unicellular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Organism</a:t>
            </a:r>
            <a:r>
              <a:rPr lang="en-US" altLang="en-US" sz="2800" b="1" dirty="0"/>
              <a:t>			</a:t>
            </a:r>
            <a:endParaRPr lang="en-US" altLang="en-US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0" y="22860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	BOTH	</a:t>
            </a:r>
            <a:endParaRPr lang="en-US" altLang="en-US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5000" y="1424880"/>
            <a:ext cx="35438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	</a:t>
            </a:r>
            <a:r>
              <a:rPr lang="en-US" altLang="en-US" sz="2800" b="1" dirty="0" smtClean="0"/>
              <a:t>     Multicellular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Organism</a:t>
            </a:r>
            <a:endParaRPr lang="en-US" altLang="en-US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16758" y="2809875"/>
            <a:ext cx="2133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1" dirty="0" smtClean="0"/>
              <a:t>Define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1" dirty="0" smtClean="0"/>
              <a:t>Name 4 examples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1" dirty="0" smtClean="0"/>
              <a:t>Where are they found?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1" dirty="0" smtClean="0"/>
              <a:t>Draw pic</a:t>
            </a:r>
            <a:r>
              <a:rPr lang="en-US" altLang="en-US" sz="2800" b="1" dirty="0"/>
              <a:t>		</a:t>
            </a:r>
            <a:endParaRPr lang="en-US" altLang="en-US" sz="28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72200" y="2971800"/>
            <a:ext cx="2133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1" dirty="0" smtClean="0"/>
              <a:t>Define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1" dirty="0" smtClean="0"/>
              <a:t>Name 4 examples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1" dirty="0" smtClean="0"/>
              <a:t>Where are they found?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1" dirty="0" smtClean="0"/>
              <a:t>Draw pic</a:t>
            </a:r>
            <a:r>
              <a:rPr lang="en-US" altLang="en-US" sz="2800" b="1" dirty="0"/>
              <a:t>		</a:t>
            </a:r>
            <a:endParaRPr lang="en-US" altLang="en-US" sz="28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11552" y="3099881"/>
            <a:ext cx="193049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/>
              <a:t>What do they have in common?</a:t>
            </a:r>
            <a:r>
              <a:rPr lang="en-US" altLang="en-US" sz="2800" b="1" dirty="0"/>
              <a:t>		</a:t>
            </a:r>
            <a:endParaRPr lang="en-US" altLang="en-US" sz="28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0848" y="79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Today’s Assignment</a:t>
            </a:r>
          </a:p>
        </p:txBody>
      </p:sp>
    </p:spTree>
    <p:extLst>
      <p:ext uri="{BB962C8B-B14F-4D97-AF65-F5344CB8AC3E}">
        <p14:creationId xmlns:p14="http://schemas.microsoft.com/office/powerpoint/2010/main" val="23280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“micro” mean?</a:t>
            </a:r>
          </a:p>
          <a:p>
            <a:r>
              <a:rPr lang="en-US" dirty="0" smtClean="0"/>
              <a:t>What is a microscope?</a:t>
            </a:r>
          </a:p>
          <a:p>
            <a:r>
              <a:rPr lang="en-US" dirty="0" smtClean="0"/>
              <a:t>What is an organism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does “</a:t>
            </a:r>
            <a:r>
              <a:rPr lang="en-US" dirty="0" err="1" smtClean="0"/>
              <a:t>uni</a:t>
            </a:r>
            <a:r>
              <a:rPr lang="en-US" dirty="0" smtClean="0"/>
              <a:t>” mean?</a:t>
            </a:r>
            <a:endParaRPr lang="en-US" dirty="0" smtClean="0"/>
          </a:p>
          <a:p>
            <a:r>
              <a:rPr lang="en-US" dirty="0" smtClean="0"/>
              <a:t>What does “multi” mean?</a:t>
            </a:r>
          </a:p>
          <a:p>
            <a:r>
              <a:rPr lang="en-US" dirty="0" smtClean="0"/>
              <a:t>What is a cell?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very small.  </a:t>
            </a:r>
          </a:p>
          <a:p>
            <a:r>
              <a:rPr lang="en-US" dirty="0" smtClean="0"/>
              <a:t>When referring to an organism, it can NOT be seen without a microscope.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352800" cy="591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814757"/>
          </a:xfrm>
        </p:spPr>
        <p:txBody>
          <a:bodyPr>
            <a:normAutofit/>
          </a:bodyPr>
          <a:lstStyle/>
          <a:p>
            <a:r>
              <a:rPr lang="en-US" dirty="0" smtClean="0"/>
              <a:t>What is a microscope?</a:t>
            </a:r>
          </a:p>
          <a:p>
            <a:r>
              <a:rPr lang="en-US" dirty="0"/>
              <a:t>is an </a:t>
            </a:r>
            <a:r>
              <a:rPr lang="en-US" dirty="0">
                <a:hlinkClick r:id="rId3" tooltip="Laboratory equipment"/>
              </a:rPr>
              <a:t>instrument</a:t>
            </a:r>
            <a:r>
              <a:rPr lang="en-US" dirty="0"/>
              <a:t> used to see </a:t>
            </a:r>
          </a:p>
          <a:p>
            <a:pPr marL="0" indent="0">
              <a:buNone/>
            </a:pPr>
            <a:r>
              <a:rPr lang="en-US" dirty="0"/>
              <a:t>objects that are too small for </a:t>
            </a:r>
          </a:p>
          <a:p>
            <a:pPr marL="0" indent="0">
              <a:buNone/>
            </a:pPr>
            <a:r>
              <a:rPr lang="en-US" dirty="0"/>
              <a:t>the naked </a:t>
            </a:r>
            <a:r>
              <a:rPr lang="en-US" dirty="0" smtClean="0"/>
              <a:t>eye.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an instrument?</a:t>
            </a:r>
          </a:p>
          <a:p>
            <a:r>
              <a:rPr lang="en-US" sz="2200" dirty="0" smtClean="0"/>
              <a:t>In science, it refers to laboratory </a:t>
            </a:r>
          </a:p>
          <a:p>
            <a:pPr marL="0" indent="0">
              <a:buNone/>
            </a:pPr>
            <a:r>
              <a:rPr lang="en-US" sz="2200" dirty="0" smtClean="0"/>
              <a:t>equipment or tools in a laboratory used by</a:t>
            </a:r>
          </a:p>
          <a:p>
            <a:pPr marL="0" indent="0">
              <a:buNone/>
            </a:pPr>
            <a:r>
              <a:rPr lang="en-US" sz="2200" dirty="0" smtClean="0"/>
              <a:t>Scientists. This includes instruments </a:t>
            </a:r>
          </a:p>
          <a:p>
            <a:pPr marL="0" indent="0">
              <a:buNone/>
            </a:pPr>
            <a:r>
              <a:rPr lang="en-US" sz="2200" dirty="0" smtClean="0"/>
              <a:t>such as a microscope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Organism?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Definition:</a:t>
            </a:r>
          </a:p>
          <a:p>
            <a:pPr eaLnBrk="1" hangingPunct="1"/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Organism – anything that can live on its own</a:t>
            </a:r>
          </a:p>
        </p:txBody>
      </p:sp>
    </p:spTree>
  </p:cSld>
  <p:clrMapOvr>
    <a:masterClrMapping/>
  </p:clrMapOvr>
  <p:transition advTm="7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 is a cell?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Cells are the basic building blocks of all living things. </a:t>
            </a:r>
            <a:endParaRPr lang="en-US" dirty="0" smtClean="0"/>
          </a:p>
          <a:p>
            <a:r>
              <a:rPr lang="en-US" dirty="0" smtClean="0"/>
              <a:t>For example, the </a:t>
            </a:r>
            <a:r>
              <a:rPr lang="en-US" dirty="0"/>
              <a:t>human body is composed of trillions of cells.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provide structure for the body, take in nutrients from food, convert those nutrients into energy, and carry out specialized functions.</a:t>
            </a:r>
          </a:p>
        </p:txBody>
      </p:sp>
    </p:spTree>
    <p:extLst>
      <p:ext uri="{BB962C8B-B14F-4D97-AF65-F5344CB8AC3E}">
        <p14:creationId xmlns:p14="http://schemas.microsoft.com/office/powerpoint/2010/main" val="14381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1630</TotalTime>
  <Words>674</Words>
  <Application>Microsoft Office PowerPoint</Application>
  <PresentationFormat>On-screen Show (4:3)</PresentationFormat>
  <Paragraphs>180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Constantia</vt:lpstr>
      <vt:lpstr>Wingdings</vt:lpstr>
      <vt:lpstr>Wingdings 2</vt:lpstr>
      <vt:lpstr>Flow</vt:lpstr>
      <vt:lpstr>Pond Water</vt:lpstr>
      <vt:lpstr>Your Objective</vt:lpstr>
      <vt:lpstr>Today’s Assignment</vt:lpstr>
      <vt:lpstr>Today’s Assignment</vt:lpstr>
      <vt:lpstr>Background information</vt:lpstr>
      <vt:lpstr>Micro</vt:lpstr>
      <vt:lpstr>Microscope</vt:lpstr>
      <vt:lpstr>What is an Organism?</vt:lpstr>
      <vt:lpstr>Cells</vt:lpstr>
      <vt:lpstr>Unicellular  Organisms</vt:lpstr>
      <vt:lpstr>Unicellular Organisms</vt:lpstr>
      <vt:lpstr>Unicellular: Common Names</vt:lpstr>
      <vt:lpstr>Examples of  Unicellular Organisms</vt:lpstr>
      <vt:lpstr>Unicellular Organisms </vt:lpstr>
      <vt:lpstr>Multicellular  Organisms</vt:lpstr>
      <vt:lpstr>Multicellular Organisms</vt:lpstr>
      <vt:lpstr>Common Names</vt:lpstr>
      <vt:lpstr>Examples of Multicellular Organisms</vt:lpstr>
      <vt:lpstr>Review Questions: (Answer on the next page)</vt:lpstr>
      <vt:lpstr>Review Questions: Answer</vt:lpstr>
      <vt:lpstr>Review Questions (answers on the next page)</vt:lpstr>
      <vt:lpstr>Review Questions: Answer</vt:lpstr>
      <vt:lpstr>Additional Interesting Information Compare/Contrast</vt:lpstr>
    </vt:vector>
  </TitlesOfParts>
  <Company>Los Angeles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Unicellular Organisms and Multicellular Organisms</dc:title>
  <dc:creator>Keisha M. Bolden;Tammy T. Lewis</dc:creator>
  <cp:keywords>Edited for 5th Grade Science</cp:keywords>
  <cp:lastModifiedBy>Sarah_Sharp</cp:lastModifiedBy>
  <cp:revision>39</cp:revision>
  <cp:lastPrinted>2009-04-22T19:24:48Z</cp:lastPrinted>
  <dcterms:created xsi:type="dcterms:W3CDTF">2006-05-25T17:25:49Z</dcterms:created>
  <dcterms:modified xsi:type="dcterms:W3CDTF">2017-12-06T14:34:28Z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TC010721401033</vt:lpwstr>
  </property>
</Properties>
</file>